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24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12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60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08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18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9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43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58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90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64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418D8-0511-4D9E-8628-BABF58D862EC}" type="datetimeFigureOut">
              <a:rPr lang="fr-FR" smtClean="0"/>
              <a:t>11/09/2017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B526-4D94-4B96-8F3F-2859A03597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88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464024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fr-FR" sz="2000" dirty="0">
                <a:latin typeface="Comic Sans MS" panose="030F0702030302020204" pitchFamily="66" charset="0"/>
              </a:rPr>
              <a:t>A l’aide des documents proposés, expliquez chacune des étapes du commerce triangulaire et ses conséquences. </a:t>
            </a:r>
          </a:p>
          <a:p>
            <a:pPr algn="just"/>
            <a:r>
              <a:rPr lang="fr-FR" sz="2000" dirty="0">
                <a:latin typeface="Comic Sans MS" panose="030F0702030302020204" pitchFamily="66" charset="0"/>
              </a:rPr>
              <a:t>Par groupe, vous créerez une page du magazine. La couverture sera faite par l’ensemble de la classe</a:t>
            </a:r>
          </a:p>
          <a:p>
            <a:pPr algn="just"/>
            <a:endParaRPr lang="fr-FR" sz="2000" dirty="0">
              <a:latin typeface="Comic Sans MS" panose="030F0702030302020204" pitchFamily="66" charset="0"/>
            </a:endParaRPr>
          </a:p>
          <a:p>
            <a:pPr algn="r"/>
            <a:endParaRPr lang="fr-FR" sz="2000" dirty="0">
              <a:latin typeface="Comic Sans MS" panose="030F0702030302020204" pitchFamily="66" charset="0"/>
            </a:endParaRPr>
          </a:p>
          <a:p>
            <a:pPr algn="r"/>
            <a:r>
              <a:rPr lang="fr-FR" sz="2000" dirty="0">
                <a:latin typeface="Comic Sans MS" panose="030F0702030302020204" pitchFamily="66" charset="0"/>
              </a:rPr>
              <a:t>Bon courage !   </a:t>
            </a:r>
          </a:p>
          <a:p>
            <a:pPr algn="just"/>
            <a:r>
              <a:rPr lang="fr-FR" sz="2000" dirty="0">
                <a:latin typeface="Comic Sans MS" panose="030F0702030302020204" pitchFamily="66" charset="0"/>
              </a:rPr>
              <a:t> </a:t>
            </a:r>
          </a:p>
          <a:p>
            <a:pPr algn="just"/>
            <a:endParaRPr lang="fr-F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7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4885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  <a:sym typeface="Wingdings" panose="05000000000000000000" pitchFamily="2" charset="2"/>
              </a:rPr>
              <a:t>1) La capture en Afrique </a:t>
            </a:r>
            <a:endParaRPr lang="fr-FR" b="1" dirty="0"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816454" y="6564573"/>
            <a:ext cx="337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Sources: manuels Magnard et Bordas</a:t>
            </a:r>
          </a:p>
          <a:p>
            <a:r>
              <a:rPr lang="fr-FR" sz="1200" dirty="0"/>
              <a:t>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11119" t="11520" r="61714" b="9561"/>
          <a:stretch/>
        </p:blipFill>
        <p:spPr>
          <a:xfrm rot="-60000">
            <a:off x="84311" y="653359"/>
            <a:ext cx="3706199" cy="605298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710056" y="533779"/>
            <a:ext cx="576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Comment les esclaves sont-ils acheminés vers les côtes?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843049" y="1330731"/>
            <a:ext cx="5464726" cy="5093820"/>
            <a:chOff x="7342496" y="1683561"/>
            <a:chExt cx="4626591" cy="460851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429" t="15375" r="47151" b="21626"/>
            <a:stretch>
              <a:fillRect/>
            </a:stretch>
          </p:blipFill>
          <p:spPr bwMode="auto">
            <a:xfrm>
              <a:off x="7360575" y="1683561"/>
              <a:ext cx="4608512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ZoneTexte 11"/>
            <p:cNvSpPr txBox="1"/>
            <p:nvPr/>
          </p:nvSpPr>
          <p:spPr>
            <a:xfrm>
              <a:off x="7342496" y="5609230"/>
              <a:ext cx="423080" cy="3957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9471546" y="1359327"/>
            <a:ext cx="2593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Quels sont les principaux royaumes africains dans lesquels les esclaves sont capturés? </a:t>
            </a:r>
          </a:p>
          <a:p>
            <a:endParaRPr lang="fr-FR" dirty="0"/>
          </a:p>
          <a:p>
            <a:r>
              <a:rPr lang="fr-FR" dirty="0"/>
              <a:t>Citez quelques grands ports depuis lesquels les esclaves sont embarqués. </a:t>
            </a:r>
          </a:p>
        </p:txBody>
      </p:sp>
    </p:spTree>
    <p:extLst>
      <p:ext uri="{BB962C8B-B14F-4D97-AF65-F5344CB8AC3E}">
        <p14:creationId xmlns:p14="http://schemas.microsoft.com/office/powerpoint/2010/main" val="262752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949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  <a:sym typeface="Wingdings" panose="05000000000000000000" pitchFamily="2" charset="2"/>
              </a:rPr>
              <a:t>2) La vente d’esclaves sur les côtes africaines </a:t>
            </a:r>
            <a:endParaRPr lang="fr-FR" b="1" dirty="0"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/>
          <p:nvPr/>
        </p:nvPicPr>
        <p:blipFill rotWithShape="1">
          <a:blip r:embed="rId2"/>
          <a:srcRect l="10176" t="10962" r="63596" b="12049"/>
          <a:stretch/>
        </p:blipFill>
        <p:spPr bwMode="auto">
          <a:xfrm>
            <a:off x="403847" y="664300"/>
            <a:ext cx="3230002" cy="4854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3"/>
          <a:srcRect l="53316" t="27022" r="1252" b="30915"/>
          <a:stretch/>
        </p:blipFill>
        <p:spPr bwMode="auto">
          <a:xfrm>
            <a:off x="3964674" y="664299"/>
            <a:ext cx="8001695" cy="4204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407021" y="6578221"/>
            <a:ext cx="3784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Sources: manuels Hatier et Magnard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2830" y="5518873"/>
            <a:ext cx="7683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Repérer les esclaves, le vendeur d’esclaves et l’acheteur. </a:t>
            </a:r>
          </a:p>
          <a:p>
            <a:r>
              <a:rPr lang="fr-FR" dirty="0"/>
              <a:t>D’où vient l’acheteur? Comment est-il habillé? Quelle est sa posture?</a:t>
            </a:r>
          </a:p>
          <a:p>
            <a:r>
              <a:rPr lang="fr-FR" dirty="0"/>
              <a:t>Comment est habillé le vendeur d’esclaves? Quelle est sa posture? </a:t>
            </a:r>
          </a:p>
          <a:p>
            <a:r>
              <a:rPr lang="fr-FR" dirty="0"/>
              <a:t>Décrivez l’attitude des esclaves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299510" y="5057208"/>
            <a:ext cx="175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 deviennent les esclaves capturés? </a:t>
            </a:r>
          </a:p>
        </p:txBody>
      </p:sp>
    </p:spTree>
    <p:extLst>
      <p:ext uri="{BB962C8B-B14F-4D97-AF65-F5344CB8AC3E}">
        <p14:creationId xmlns:p14="http://schemas.microsoft.com/office/powerpoint/2010/main" val="247987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06477"/>
            <a:ext cx="1194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  <a:sym typeface="Wingdings" panose="05000000000000000000" pitchFamily="2" charset="2"/>
              </a:rPr>
              <a:t>3) Depuis l’Afrique vers les Amériques: la traversée</a:t>
            </a:r>
            <a:endParaRPr lang="fr-FR" b="1" dirty="0"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/>
          <p:nvPr/>
        </p:nvPicPr>
        <p:blipFill rotWithShape="1">
          <a:blip r:embed="rId2"/>
          <a:srcRect l="12469" t="24728" r="57863" b="15873"/>
          <a:stretch/>
        </p:blipFill>
        <p:spPr bwMode="auto">
          <a:xfrm>
            <a:off x="219996" y="649907"/>
            <a:ext cx="2974465" cy="3150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3"/>
          <a:srcRect l="48013" t="21159" r="2398" b="17403"/>
          <a:stretch/>
        </p:blipFill>
        <p:spPr bwMode="auto">
          <a:xfrm>
            <a:off x="122240" y="3800105"/>
            <a:ext cx="4901022" cy="3057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476931" y="6581001"/>
            <a:ext cx="1715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Source: manuel Hatier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297021" y="720968"/>
            <a:ext cx="6649174" cy="3708528"/>
            <a:chOff x="4620126" y="836796"/>
            <a:chExt cx="5375027" cy="3001645"/>
          </a:xfrm>
        </p:grpSpPr>
        <p:pic>
          <p:nvPicPr>
            <p:cNvPr id="5" name="Image 4"/>
            <p:cNvPicPr/>
            <p:nvPr/>
          </p:nvPicPr>
          <p:blipFill rotWithShape="1">
            <a:blip r:embed="rId4"/>
            <a:srcRect l="4873" t="9177" r="37656" b="26325"/>
            <a:stretch/>
          </p:blipFill>
          <p:spPr bwMode="auto">
            <a:xfrm>
              <a:off x="4620126" y="836796"/>
              <a:ext cx="5375027" cy="30016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7218948" y="3469109"/>
              <a:ext cx="26469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563891" y="854195"/>
            <a:ext cx="1733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Qui est l’auteur de ce texte? D’après lui, qu’est-ce qui explique la mortalité des esclaves lors de la traversée?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31496" y="6126820"/>
            <a:ext cx="5702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Comment et pourquoi les marins font-ils « danser » les esclaves?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112935" y="4785852"/>
            <a:ext cx="4027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Quelles sont les conditions de transport des esclaves? </a:t>
            </a:r>
          </a:p>
        </p:txBody>
      </p:sp>
    </p:spTree>
    <p:extLst>
      <p:ext uri="{BB962C8B-B14F-4D97-AF65-F5344CB8AC3E}">
        <p14:creationId xmlns:p14="http://schemas.microsoft.com/office/powerpoint/2010/main" val="154690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69650" t="30924" r="4651" b="62919"/>
          <a:stretch/>
        </p:blipFill>
        <p:spPr>
          <a:xfrm>
            <a:off x="127822" y="3550720"/>
            <a:ext cx="3343701" cy="45037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294968"/>
            <a:ext cx="1219200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  <a:sym typeface="Wingdings" panose="05000000000000000000" pitchFamily="2" charset="2"/>
              </a:rPr>
              <a:t>4) </a:t>
            </a:r>
            <a:r>
              <a:rPr lang="fr-FR" b="1" dirty="0">
                <a:latin typeface="Comic Sans MS" panose="030F0702030302020204" pitchFamily="66" charset="0"/>
              </a:rPr>
              <a:t>L’arrivée sur le continent américain </a:t>
            </a:r>
          </a:p>
        </p:txBody>
      </p:sp>
      <p:pic>
        <p:nvPicPr>
          <p:cNvPr id="3" name="Image 2"/>
          <p:cNvPicPr/>
          <p:nvPr/>
        </p:nvPicPr>
        <p:blipFill rotWithShape="1">
          <a:blip r:embed="rId3"/>
          <a:srcRect l="44431" t="15805" r="31205" b="14344"/>
          <a:stretch/>
        </p:blipFill>
        <p:spPr bwMode="auto">
          <a:xfrm>
            <a:off x="0" y="751168"/>
            <a:ext cx="1920670" cy="2799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4"/>
          <a:srcRect l="29381" t="34415" r="48118" b="21737"/>
          <a:stretch/>
        </p:blipFill>
        <p:spPr bwMode="auto">
          <a:xfrm>
            <a:off x="-1" y="4001099"/>
            <a:ext cx="2684219" cy="2905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5"/>
          <a:srcRect l="28521" t="10962" r="11427" b="8226"/>
          <a:stretch/>
        </p:blipFill>
        <p:spPr bwMode="auto">
          <a:xfrm>
            <a:off x="4967785" y="157142"/>
            <a:ext cx="7224215" cy="4801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0684037" y="6629399"/>
            <a:ext cx="158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Source: manuel Hatier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20670" y="1132764"/>
            <a:ext cx="3101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Comment les esclaves sont-ils vendus sur le continent américain?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84219" y="6121567"/>
            <a:ext cx="243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Décrivez l’habitat des esclaves.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52447" y="4959024"/>
            <a:ext cx="622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Comment s’organise une plantation? </a:t>
            </a:r>
          </a:p>
        </p:txBody>
      </p:sp>
    </p:spTree>
    <p:extLst>
      <p:ext uri="{BB962C8B-B14F-4D97-AF65-F5344CB8AC3E}">
        <p14:creationId xmlns:p14="http://schemas.microsoft.com/office/powerpoint/2010/main" val="211127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20262"/>
            <a:ext cx="1191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  <a:sym typeface="Wingdings" panose="05000000000000000000" pitchFamily="2" charset="2"/>
              </a:rPr>
              <a:t>5) Le travail dans les plantations </a:t>
            </a:r>
            <a:endParaRPr lang="fr-FR" b="1" dirty="0"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/>
          <p:nvPr/>
        </p:nvPicPr>
        <p:blipFill rotWithShape="1">
          <a:blip r:embed="rId2"/>
          <a:srcRect l="7452" t="36709" r="60301" b="21738"/>
          <a:stretch/>
        </p:blipFill>
        <p:spPr bwMode="auto">
          <a:xfrm>
            <a:off x="-1" y="489593"/>
            <a:ext cx="3739945" cy="2764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3"/>
          <a:srcRect l="47583" t="19374" r="11858" b="30659"/>
          <a:stretch/>
        </p:blipFill>
        <p:spPr bwMode="auto">
          <a:xfrm rot="60000">
            <a:off x="162677" y="3298264"/>
            <a:ext cx="5765807" cy="3472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321424" y="6619165"/>
            <a:ext cx="289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Sources: manuels Magnard et Hatier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61783" t="31103" r="6644" b="9569"/>
          <a:stretch/>
        </p:blipFill>
        <p:spPr>
          <a:xfrm>
            <a:off x="7808721" y="479634"/>
            <a:ext cx="4107976" cy="43399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03048" y="6034390"/>
            <a:ext cx="3916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Qu’a souhaité le peintre en représentant un Noir fouettant un autre Noir?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39945" y="918135"/>
            <a:ext cx="2783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Quelles sont les conditions de travail des esclaves?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08721" y="4819622"/>
            <a:ext cx="410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Comment les esclaves sont-ils considérés? </a:t>
            </a:r>
          </a:p>
          <a:p>
            <a:r>
              <a:rPr lang="fr-FR" sz="1600" dirty="0"/>
              <a:t>Quels sont les droits des maîtres? </a:t>
            </a:r>
          </a:p>
        </p:txBody>
      </p:sp>
    </p:spTree>
    <p:extLst>
      <p:ext uri="{BB962C8B-B14F-4D97-AF65-F5344CB8AC3E}">
        <p14:creationId xmlns:p14="http://schemas.microsoft.com/office/powerpoint/2010/main" val="111411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547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  <a:sym typeface="Wingdings" panose="05000000000000000000" pitchFamily="2" charset="2"/>
              </a:rPr>
              <a:t>6) Le retour en Europe et ses conséquences </a:t>
            </a:r>
            <a:endParaRPr lang="fr-FR" b="1" dirty="0"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/>
          <p:nvPr/>
        </p:nvPicPr>
        <p:blipFill rotWithShape="1">
          <a:blip r:embed="rId2"/>
          <a:srcRect l="47152" t="33141" r="10282" b="14344"/>
          <a:stretch/>
        </p:blipFill>
        <p:spPr bwMode="auto">
          <a:xfrm>
            <a:off x="0" y="854197"/>
            <a:ext cx="5404513" cy="3799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3"/>
          <a:srcRect l="6305" t="44357" r="41382" b="15874"/>
          <a:stretch/>
        </p:blipFill>
        <p:spPr bwMode="auto">
          <a:xfrm rot="60000">
            <a:off x="5371998" y="3796046"/>
            <a:ext cx="6807029" cy="2849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225892" y="6550923"/>
            <a:ext cx="2920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Sources: manuels Hatier et Hachette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404513" y="996287"/>
            <a:ext cx="674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Quelle est la principale conséquence économique pour les pays d’Europe occidentale et du Nord? </a:t>
            </a:r>
          </a:p>
          <a:p>
            <a:r>
              <a:rPr lang="fr-FR" dirty="0"/>
              <a:t>Citez les principales puissances maritimes européennes du milieu du XVIII</a:t>
            </a:r>
            <a:r>
              <a:rPr lang="fr-FR" sz="1400" dirty="0"/>
              <a:t>e</a:t>
            </a:r>
            <a:r>
              <a:rPr lang="fr-FR" dirty="0"/>
              <a:t> siècle.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3217" y="5846529"/>
            <a:ext cx="6164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Qu’est-ce que l’abolitionnisme? </a:t>
            </a:r>
          </a:p>
          <a:p>
            <a:r>
              <a:rPr lang="fr-FR" dirty="0"/>
              <a:t>Pourquoi le témoignage d’</a:t>
            </a:r>
            <a:r>
              <a:rPr lang="fr-FR" dirty="0" err="1"/>
              <a:t>Olaudah</a:t>
            </a:r>
            <a:r>
              <a:rPr lang="fr-FR" dirty="0"/>
              <a:t> </a:t>
            </a:r>
            <a:r>
              <a:rPr lang="fr-FR" dirty="0" err="1"/>
              <a:t>Equiano</a:t>
            </a:r>
            <a:r>
              <a:rPr lang="fr-FR" dirty="0"/>
              <a:t> est-il particulièrement intéressant et précieux? </a:t>
            </a:r>
          </a:p>
        </p:txBody>
      </p:sp>
    </p:spTree>
    <p:extLst>
      <p:ext uri="{BB962C8B-B14F-4D97-AF65-F5344CB8AC3E}">
        <p14:creationId xmlns:p14="http://schemas.microsoft.com/office/powerpoint/2010/main" val="32679184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334</Words>
  <Application>Microsoft Office PowerPoint</Application>
  <PresentationFormat>Grand écran</PresentationFormat>
  <Paragraphs>42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Bertille Dolez</dc:creator>
  <cp:lastModifiedBy>Odilez DOLEZ</cp:lastModifiedBy>
  <cp:revision>20</cp:revision>
  <dcterms:created xsi:type="dcterms:W3CDTF">2016-09-03T09:02:57Z</dcterms:created>
  <dcterms:modified xsi:type="dcterms:W3CDTF">2017-09-11T16:58:40Z</dcterms:modified>
</cp:coreProperties>
</file>